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  <p:sldMasterId id="2147483753" r:id="rId9"/>
    <p:sldMasterId id="2147483770" r:id="rId10"/>
    <p:sldMasterId id="2147483787" r:id="rId11"/>
    <p:sldMasterId id="2147483804" r:id="rId12"/>
    <p:sldMasterId id="2147483821" r:id="rId13"/>
    <p:sldMasterId id="2147483838" r:id="rId14"/>
  </p:sldMasterIdLst>
  <p:notesMasterIdLst>
    <p:notesMasterId r:id="rId42"/>
  </p:notesMasterIdLst>
  <p:handoutMasterIdLst>
    <p:handoutMasterId r:id="rId43"/>
  </p:handoutMasterIdLst>
  <p:sldIdLst>
    <p:sldId id="272" r:id="rId15"/>
    <p:sldId id="262" r:id="rId16"/>
    <p:sldId id="312" r:id="rId17"/>
    <p:sldId id="1769" r:id="rId18"/>
    <p:sldId id="1763" r:id="rId19"/>
    <p:sldId id="1751" r:id="rId20"/>
    <p:sldId id="1771" r:id="rId21"/>
    <p:sldId id="1768" r:id="rId22"/>
    <p:sldId id="1772" r:id="rId23"/>
    <p:sldId id="1762" r:id="rId24"/>
    <p:sldId id="266" r:id="rId25"/>
    <p:sldId id="1752" r:id="rId26"/>
    <p:sldId id="1766" r:id="rId27"/>
    <p:sldId id="1783" r:id="rId28"/>
    <p:sldId id="1765" r:id="rId29"/>
    <p:sldId id="1782" r:id="rId30"/>
    <p:sldId id="1775" r:id="rId31"/>
    <p:sldId id="1761" r:id="rId32"/>
    <p:sldId id="1757" r:id="rId33"/>
    <p:sldId id="1758" r:id="rId34"/>
    <p:sldId id="1776" r:id="rId35"/>
    <p:sldId id="1778" r:id="rId36"/>
    <p:sldId id="1781" r:id="rId37"/>
    <p:sldId id="1784" r:id="rId38"/>
    <p:sldId id="1779" r:id="rId39"/>
    <p:sldId id="1787" r:id="rId40"/>
    <p:sldId id="275" r:id="rId41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2"/>
          </p14:sldIdLst>
        </p14:section>
        <p14:section name="目录与章节过渡" id="{847108E3-22F3-4CD9-A82A-834291DC17F4}">
          <p14:sldIdLst>
            <p14:sldId id="262"/>
            <p14:sldId id="312"/>
            <p14:sldId id="1769"/>
            <p14:sldId id="1763"/>
            <p14:sldId id="1751"/>
            <p14:sldId id="1771"/>
            <p14:sldId id="1768"/>
            <p14:sldId id="1772"/>
            <p14:sldId id="1762"/>
            <p14:sldId id="266"/>
            <p14:sldId id="1752"/>
            <p14:sldId id="1766"/>
            <p14:sldId id="1783"/>
            <p14:sldId id="1765"/>
            <p14:sldId id="1782"/>
            <p14:sldId id="1775"/>
            <p14:sldId id="1761"/>
            <p14:sldId id="1757"/>
            <p14:sldId id="1758"/>
            <p14:sldId id="1776"/>
            <p14:sldId id="1778"/>
            <p14:sldId id="1781"/>
            <p14:sldId id="1784"/>
            <p14:sldId id="1779"/>
          </p14:sldIdLst>
        </p14:section>
        <p14:section name="内容页" id="{EB11151C-0E14-47B0-8218-1431BF894351}">
          <p14:sldIdLst>
            <p14:sldId id="1787"/>
          </p14:sldIdLst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022" userDrawn="1">
          <p15:clr>
            <a:srgbClr val="A4A3A4"/>
          </p15:clr>
        </p15:guide>
        <p15:guide id="3" orient="horz" pos="1477" userDrawn="1">
          <p15:clr>
            <a:srgbClr val="A4A3A4"/>
          </p15:clr>
        </p15:guide>
        <p15:guide id="4" orient="horz" pos="3132" userDrawn="1">
          <p15:clr>
            <a:srgbClr val="A4A3A4"/>
          </p15:clr>
        </p15:guide>
        <p15:guide id="5" pos="2148" userDrawn="1">
          <p15:clr>
            <a:srgbClr val="A4A3A4"/>
          </p15:clr>
        </p15:guide>
        <p15:guide id="6" pos="4048" userDrawn="1">
          <p15:clr>
            <a:srgbClr val="A4A3A4"/>
          </p15:clr>
        </p15:guide>
        <p15:guide id="7" pos="5938" userDrawn="1">
          <p15:clr>
            <a:srgbClr val="A4A3A4"/>
          </p15:clr>
        </p15:guide>
        <p15:guide id="8" pos="5311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B34740"/>
    <a:srgbClr val="B76B5C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 autoAdjust="0"/>
    <p:restoredTop sz="94277" autoAdjust="0"/>
  </p:normalViewPr>
  <p:slideViewPr>
    <p:cSldViewPr snapToGrid="0" showGuides="1">
      <p:cViewPr varScale="1">
        <p:scale>
          <a:sx n="96" d="100"/>
          <a:sy n="96" d="100"/>
        </p:scale>
        <p:origin x="252" y="57"/>
      </p:cViewPr>
      <p:guideLst>
        <p:guide pos="3840"/>
        <p:guide orient="horz" pos="1022"/>
        <p:guide orient="horz" pos="1477"/>
        <p:guide orient="horz" pos="3132"/>
        <p:guide pos="2148"/>
        <p:guide pos="4048"/>
        <p:guide pos="5938"/>
        <p:guide pos="5311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7" Type="http://schemas.openxmlformats.org/officeDocument/2006/relationships/tags" Target="tags/tag17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2.xml"/><Relationship Id="rId17" Type="http://schemas.openxmlformats.org/officeDocument/2006/relationships/theme" Target="../theme/theme10.xml"/><Relationship Id="rId1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5.xml"/><Relationship Id="rId8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8.xml"/><Relationship Id="rId17" Type="http://schemas.openxmlformats.org/officeDocument/2006/relationships/theme" Target="../theme/theme11.xml"/><Relationship Id="rId1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4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7" Type="http://schemas.openxmlformats.org/officeDocument/2006/relationships/theme" Target="../theme/theme8.xml"/><Relationship Id="rId1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7" Type="http://schemas.openxmlformats.org/officeDocument/2006/relationships/theme" Target="../theme/theme9.xml"/><Relationship Id="rId1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6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6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0.xml"/><Relationship Id="rId6" Type="http://schemas.openxmlformats.org/officeDocument/2006/relationships/image" Target="../media/image45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4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8.xml"/><Relationship Id="rId3" Type="http://schemas.openxmlformats.org/officeDocument/2006/relationships/image" Target="../media/image46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24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653407" y="2476497"/>
            <a:ext cx="6426437" cy="1060855"/>
          </a:xfrm>
        </p:spPr>
        <p:txBody>
          <a:bodyPr/>
          <a:lstStyle/>
          <a:p>
            <a:r>
              <a:rPr lang="en-US" altLang="zh-CN" dirty="0" err="1">
                <a:solidFill>
                  <a:srgbClr val="B34740"/>
                </a:solidFill>
                <a:sym typeface="+mn-ea"/>
              </a:rPr>
              <a:t>RoboTrain</a:t>
            </a:r>
            <a:r>
              <a:rPr lang="zh-CN" altLang="en-US" dirty="0">
                <a:solidFill>
                  <a:srgbClr val="B34740"/>
                </a:solidFill>
                <a:sym typeface="+mn-ea"/>
              </a:rPr>
              <a:t>：具身智能云端训练和推理平台</a:t>
            </a:r>
            <a:endParaRPr lang="zh-CN" altLang="en-US" dirty="0">
              <a:solidFill>
                <a:srgbClr val="B34740"/>
              </a:solidFill>
              <a:sym typeface="+mn-ea"/>
            </a:endParaRPr>
          </a:p>
        </p:txBody>
      </p:sp>
      <p:sp>
        <p:nvSpPr>
          <p:cNvPr id="47" name="内容占位符 46"/>
          <p:cNvSpPr>
            <a:spLocks noGrp="1"/>
          </p:cNvSpPr>
          <p:nvPr>
            <p:ph sz="quarter" idx="10"/>
          </p:nvPr>
        </p:nvSpPr>
        <p:spPr>
          <a:xfrm>
            <a:off x="7744505" y="4692288"/>
            <a:ext cx="2244701" cy="454025"/>
          </a:xfrm>
        </p:spPr>
        <p:txBody>
          <a:bodyPr/>
          <a:lstStyle/>
          <a:p>
            <a:fld id="{74537E3F-D947-4BA3-9ED9-DD1B56CB840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1"/>
          </p:nvPr>
        </p:nvSpPr>
        <p:spPr>
          <a:xfrm>
            <a:off x="5541128" y="3904417"/>
            <a:ext cx="6650994" cy="598488"/>
          </a:xfrm>
        </p:spPr>
        <p:txBody>
          <a:bodyPr/>
          <a:lstStyle/>
          <a:p>
            <a:r>
              <a:rPr lang="zh-CN" altLang="en-US" sz="2000" dirty="0"/>
              <a:t>小组成员：师文翔、潘奕宇、石辰阳、徐丁杰</a:t>
            </a:r>
            <a:endParaRPr lang="zh-CN" altLang="en-US" sz="2000" dirty="0"/>
          </a:p>
        </p:txBody>
      </p:sp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40" name="文本框 39"/>
          <p:cNvSpPr txBox="1"/>
          <p:nvPr/>
        </p:nvSpPr>
        <p:spPr>
          <a:xfrm>
            <a:off x="6142710" y="3536201"/>
            <a:ext cx="5446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验收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答辩</a:t>
            </a: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逻辑架构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6265" y="1475740"/>
            <a:ext cx="4829810" cy="4603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b="1" dirty="0"/>
              <a:t>用户界面层</a:t>
            </a:r>
            <a:r>
              <a:rPr lang="zh-CN" altLang="en-US" sz="2000" dirty="0"/>
              <a:t>：提供用户交互界面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/>
              <a:t>应用层</a:t>
            </a:r>
            <a:r>
              <a:rPr lang="zh-CN" altLang="en-US" sz="2000" dirty="0"/>
              <a:t>：负责协调和管理用户、数据、模型以及训练任务的整个生命周期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/>
              <a:t>通信层</a:t>
            </a:r>
            <a:r>
              <a:rPr lang="zh-CN" altLang="en-US" sz="2000" dirty="0"/>
              <a:t>：通过异步消息中间件，负责在应用层和训练层之间可靠地传递消息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/>
              <a:t>数据层</a:t>
            </a:r>
            <a:r>
              <a:rPr lang="zh-CN" altLang="en-US" sz="2000" dirty="0"/>
              <a:t>：储存训练数据、训练完的模型和用户信息</a:t>
            </a: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b="1" dirty="0"/>
              <a:t>训练层</a:t>
            </a:r>
            <a:r>
              <a:rPr lang="zh-CN" altLang="en-US" sz="2000" dirty="0"/>
              <a:t>：管理所有模型训练及调度功能</a:t>
            </a:r>
            <a:endParaRPr lang="zh-CN" altLang="en-US" sz="2000" dirty="0"/>
          </a:p>
        </p:txBody>
      </p:sp>
      <p:pic>
        <p:nvPicPr>
          <p:cNvPr id="3" name="图片 2" descr="微信图片_2025-07-18_140511_8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075" y="1003300"/>
            <a:ext cx="6765925" cy="5075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部署架构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325" y="841375"/>
            <a:ext cx="6712585" cy="5397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1500" y="976876"/>
            <a:ext cx="4949687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部署架构核心：</a:t>
            </a:r>
            <a:endParaRPr lang="zh-CN" altLang="en-US" sz="2400" dirty="0">
              <a:latin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+mn-ea"/>
              </a:rPr>
              <a:t>Docker</a:t>
            </a:r>
            <a:r>
              <a:rPr lang="zh-CN" altLang="en-US" sz="2400" dirty="0">
                <a:solidFill>
                  <a:srgbClr val="C8161E"/>
                </a:solidFill>
                <a:latin typeface="+mn-ea"/>
              </a:rPr>
              <a:t>容器化</a:t>
            </a:r>
            <a:r>
              <a:rPr lang="zh-CN" altLang="en-US" sz="2400" dirty="0">
                <a:latin typeface="+mn-ea"/>
              </a:rPr>
              <a:t>部署</a:t>
            </a:r>
            <a:endParaRPr lang="zh-CN" altLang="en-US" sz="2400" dirty="0">
              <a:latin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+mn-ea"/>
              </a:rPr>
              <a:t>Docker compose </a:t>
            </a:r>
            <a:r>
              <a:rPr lang="zh-CN" altLang="en-US" sz="2400" dirty="0">
                <a:solidFill>
                  <a:srgbClr val="C8161E"/>
                </a:solidFill>
                <a:latin typeface="+mn-ea"/>
              </a:rPr>
              <a:t>容器编排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实现</a:t>
            </a:r>
            <a:r>
              <a:rPr lang="zh-CN" altLang="en-US" sz="2400" dirty="0">
                <a:solidFill>
                  <a:srgbClr val="C8161E"/>
                </a:solidFill>
                <a:latin typeface="+mn-ea"/>
              </a:rPr>
              <a:t>一键全部服务部署</a:t>
            </a:r>
            <a:r>
              <a:rPr lang="en-US" altLang="zh-CN" sz="2400" dirty="0">
                <a:latin typeface="+mn-ea"/>
              </a:rPr>
              <a:t>！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实现</a:t>
            </a:r>
            <a:r>
              <a:rPr lang="zh-CN" altLang="en-US" sz="2400" dirty="0">
                <a:solidFill>
                  <a:srgbClr val="C8161E"/>
                </a:solidFill>
                <a:latin typeface="+mn-ea"/>
              </a:rPr>
              <a:t>分布式</a:t>
            </a:r>
            <a:r>
              <a:rPr lang="zh-CN" altLang="en-US" sz="2400" dirty="0">
                <a:latin typeface="+mn-ea"/>
              </a:rPr>
              <a:t>部署的雏形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</a:rPr>
              <a:t>客户端浏览器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</a:rPr>
              <a:t>前端容器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</a:rPr>
              <a:t>后端容器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</a:rPr>
              <a:t>数据库容器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</a:rPr>
              <a:t>消息队列容器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 dirty="0" err="1">
                <a:latin typeface="+mn-ea"/>
              </a:rPr>
              <a:t>minIO</a:t>
            </a:r>
            <a:r>
              <a:rPr lang="zh-CN" altLang="en-US" sz="2400" dirty="0">
                <a:latin typeface="+mn-ea"/>
              </a:rPr>
              <a:t>容器</a:t>
            </a:r>
            <a:endParaRPr lang="en-US" altLang="zh-CN" sz="2400" dirty="0"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+mn-ea"/>
              </a:rPr>
              <a:t>训练端容器</a:t>
            </a:r>
            <a:endParaRPr lang="zh-CN" altLang="en-US" sz="2400" dirty="0">
              <a:latin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863534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2426" y="3000171"/>
            <a:ext cx="41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>
                    <a:lumMod val="50000"/>
                    <a:alpha val="90000"/>
                  </a:schemeClr>
                </a:solidFill>
              </a:rPr>
              <a:t>Core Algorithm Design</a:t>
            </a:r>
            <a:endParaRPr lang="zh-CN" altLang="en-US" sz="2400" b="1" i="1" dirty="0">
              <a:solidFill>
                <a:schemeClr val="bg1">
                  <a:lumMod val="50000"/>
                  <a:alpha val="9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1908" y="2158772"/>
            <a:ext cx="3567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核心算法设计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分布式训练（</a:t>
            </a:r>
            <a:r>
              <a:rPr lang="en-US" altLang="zh-CN" dirty="0"/>
              <a:t>Trainer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 descr="微信图片_2025-07-18_081640_2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641985"/>
            <a:ext cx="10702290" cy="6029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分布式训练（</a:t>
            </a:r>
            <a:r>
              <a:rPr lang="en-US" altLang="zh-CN" dirty="0"/>
              <a:t>Trainer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8493" y="1162878"/>
            <a:ext cx="5097269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算法特点：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rgbClr val="C8161E"/>
                </a:solidFill>
              </a:rPr>
              <a:t>异步回调</a:t>
            </a:r>
            <a:r>
              <a:rPr lang="zh-CN" altLang="en-US" dirty="0"/>
              <a:t>函数机制实现发送</a:t>
            </a:r>
            <a:r>
              <a:rPr lang="en-US" altLang="zh-CN" dirty="0"/>
              <a:t>log</a:t>
            </a:r>
            <a:r>
              <a:rPr lang="zh-CN" altLang="en-US" dirty="0"/>
              <a:t>消息，上传训练完的模型等操作</a:t>
            </a:r>
            <a:r>
              <a:rPr lang="en-US" altLang="zh-CN" dirty="0"/>
              <a:t>, </a:t>
            </a:r>
            <a:r>
              <a:rPr lang="zh-CN" altLang="en-US" dirty="0"/>
              <a:t>避免堵塞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采用</a:t>
            </a:r>
            <a:r>
              <a:rPr lang="zh-CN" altLang="en-US" dirty="0">
                <a:solidFill>
                  <a:srgbClr val="C8161E"/>
                </a:solidFill>
              </a:rPr>
              <a:t>分布式数据并行</a:t>
            </a:r>
            <a:r>
              <a:rPr lang="zh-CN" altLang="en-US" dirty="0"/>
              <a:t>策略</a:t>
            </a:r>
            <a:r>
              <a:rPr lang="en-US" altLang="zh-CN" dirty="0"/>
              <a:t>（</a:t>
            </a:r>
            <a:r>
              <a:rPr lang="en-US" altLang="zh-CN" dirty="0"/>
              <a:t>DDP），</a:t>
            </a:r>
            <a:r>
              <a:rPr lang="zh-CN" altLang="en-US" dirty="0"/>
              <a:t>极大的利用多卡环境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C8161E"/>
                </a:solidFill>
              </a:rPr>
              <a:t>模块化</a:t>
            </a:r>
            <a:r>
              <a:rPr lang="zh-CN" altLang="en-US" dirty="0"/>
              <a:t>设计：对所有</a:t>
            </a:r>
            <a:r>
              <a:rPr lang="en-US" altLang="zh-CN" dirty="0"/>
              <a:t>dataset</a:t>
            </a:r>
            <a:r>
              <a:rPr lang="zh-CN" altLang="en-US" dirty="0"/>
              <a:t>，</a:t>
            </a:r>
            <a:r>
              <a:rPr lang="en-US" altLang="zh-CN" dirty="0"/>
              <a:t>policy</a:t>
            </a:r>
            <a:r>
              <a:rPr lang="zh-CN" altLang="en-US" dirty="0"/>
              <a:t>都</a:t>
            </a:r>
            <a:r>
              <a:rPr lang="zh-CN" altLang="en-US" dirty="0"/>
              <a:t>各自继承</a:t>
            </a:r>
            <a:r>
              <a:rPr lang="zh-CN" altLang="en-US" dirty="0"/>
              <a:t>于统一的接口</a:t>
            </a:r>
            <a:r>
              <a:rPr lang="en-US" altLang="zh-CN" dirty="0"/>
              <a:t>（base class）</a:t>
            </a:r>
            <a:r>
              <a:rPr lang="zh-CN" altLang="en-US" dirty="0"/>
              <a:t>，</a:t>
            </a:r>
            <a:r>
              <a:rPr lang="zh-CN" altLang="en-US" dirty="0"/>
              <a:t>系统具有极高的可扩展性。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采用</a:t>
            </a:r>
            <a:r>
              <a:rPr lang="zh-CN" altLang="en-US" dirty="0">
                <a:solidFill>
                  <a:srgbClr val="C8161E"/>
                </a:solidFill>
              </a:rPr>
              <a:t>混合精度训练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8161E"/>
                </a:solidFill>
              </a:rPr>
              <a:t>学习率规划</a:t>
            </a:r>
            <a:r>
              <a:rPr lang="zh-CN" altLang="en-US" dirty="0"/>
              <a:t>等高效训练策略，减少模型训练所需的内存，提高模型效果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对模型使用</a:t>
            </a:r>
            <a:r>
              <a:rPr lang="en-US" altLang="zh-CN" dirty="0">
                <a:solidFill>
                  <a:srgbClr val="C8161E"/>
                </a:solidFill>
              </a:rPr>
              <a:t>torch.compile</a:t>
            </a:r>
            <a:r>
              <a:rPr lang="zh-CN" altLang="en-US" dirty="0"/>
              <a:t>的图编译技术</a:t>
            </a:r>
            <a:r>
              <a:rPr lang="en-US" altLang="zh-CN" dirty="0"/>
              <a:t>，</a:t>
            </a:r>
            <a:r>
              <a:rPr lang="zh-CN" altLang="en-US" dirty="0"/>
              <a:t>实现静态图的转化</a:t>
            </a:r>
            <a:r>
              <a:rPr lang="en-US" altLang="zh-CN" dirty="0"/>
              <a:t>，</a:t>
            </a:r>
            <a:r>
              <a:rPr lang="zh-CN" altLang="en-US" dirty="0"/>
              <a:t>优化模型结构</a:t>
            </a:r>
            <a:r>
              <a:rPr lang="en-US" altLang="zh-CN" dirty="0"/>
              <a:t>，</a:t>
            </a:r>
            <a:r>
              <a:rPr lang="zh-CN" altLang="en-US" dirty="0"/>
              <a:t>提高模型的运行效率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5915" y="951865"/>
            <a:ext cx="6607175" cy="27260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35" y="641985"/>
            <a:ext cx="5930900" cy="589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训练调度（</a:t>
            </a:r>
            <a:r>
              <a:rPr lang="en-US" altLang="zh-CN" dirty="0"/>
              <a:t>Scheduler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84910" y="1381125"/>
            <a:ext cx="1048575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/>
              <a:t>算法思想</a:t>
            </a:r>
            <a:r>
              <a:rPr lang="zh-CN" altLang="en-US" sz="2000" dirty="0"/>
              <a:t>：使用</a:t>
            </a:r>
            <a:r>
              <a:rPr lang="en-US" altLang="zh-CN" sz="2000" dirty="0"/>
              <a:t>Round Robin </a:t>
            </a:r>
            <a:r>
              <a:rPr lang="zh-CN" altLang="en-US" sz="2000" dirty="0"/>
              <a:t>公平调度</a:t>
            </a:r>
            <a:r>
              <a:rPr lang="en-US" altLang="zh-CN" sz="2000" dirty="0"/>
              <a:t>，</a:t>
            </a:r>
            <a:r>
              <a:rPr lang="zh-CN" altLang="en-US" sz="2000" dirty="0">
                <a:sym typeface="+mn-ea"/>
              </a:rPr>
              <a:t>借鉴</a:t>
            </a:r>
            <a:r>
              <a:rPr lang="zh-CN" altLang="en-US" sz="2000" dirty="0"/>
              <a:t>操作系统进程调度</a:t>
            </a:r>
            <a:r>
              <a:rPr lang="zh-CN" altLang="en-US" sz="2000" dirty="0"/>
              <a:t>与状态切换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235" y="2740660"/>
            <a:ext cx="6435725" cy="192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815" y="2273300"/>
            <a:ext cx="4623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ym typeface="+mn-ea"/>
              </a:rPr>
              <a:t>算法流程</a:t>
            </a:r>
            <a:r>
              <a:rPr lang="zh-CN" altLang="en-US" dirty="0">
                <a:sym typeface="+mn-ea"/>
              </a:rPr>
              <a:t>：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ym typeface="+mn-ea"/>
              </a:rPr>
              <a:t>从后端获取训练任务，</a:t>
            </a:r>
            <a:r>
              <a:rPr lang="zh-CN" altLang="en-US" dirty="0">
                <a:solidFill>
                  <a:srgbClr val="C8161E"/>
                </a:solidFill>
                <a:sym typeface="+mn-ea"/>
              </a:rPr>
              <a:t>放入训练队列</a:t>
            </a:r>
            <a:r>
              <a:rPr lang="zh-CN" altLang="en-US" dirty="0">
                <a:sym typeface="+mn-ea"/>
              </a:rPr>
              <a:t>中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ym typeface="+mn-ea"/>
              </a:rPr>
              <a:t>每次</a:t>
            </a:r>
            <a:r>
              <a:rPr lang="zh-CN" altLang="en-US" dirty="0">
                <a:solidFill>
                  <a:srgbClr val="C8161E"/>
                </a:solidFill>
                <a:sym typeface="+mn-ea"/>
              </a:rPr>
              <a:t>选取训练队列</a:t>
            </a:r>
            <a:r>
              <a:rPr lang="zh-CN" altLang="en-US" dirty="0">
                <a:sym typeface="+mn-ea"/>
              </a:rPr>
              <a:t>中首个训练任务</a:t>
            </a:r>
            <a:r>
              <a:rPr lang="en-US" altLang="zh-CN"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Ray</a:t>
            </a:r>
            <a:r>
              <a:rPr lang="zh-CN" altLang="en-US" dirty="0">
                <a:sym typeface="+mn-ea"/>
              </a:rPr>
              <a:t>远程发起训练任务</a:t>
            </a:r>
            <a:r>
              <a:rPr lang="en-US" altLang="zh-CN"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训练一定的</a:t>
            </a:r>
            <a:r>
              <a:rPr lang="en-US" altLang="zh-CN" dirty="0">
                <a:sym typeface="+mn-ea"/>
              </a:rPr>
              <a:t>steps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ym typeface="+mn-ea"/>
              </a:rPr>
              <a:t>每个训练步骤结束后，</a:t>
            </a:r>
            <a:r>
              <a:rPr lang="zh-CN" altLang="en-US" dirty="0">
                <a:solidFill>
                  <a:srgbClr val="C8161E"/>
                </a:solidFill>
                <a:sym typeface="+mn-ea"/>
              </a:rPr>
              <a:t>异步保存模型状态</a:t>
            </a:r>
            <a:r>
              <a:rPr lang="zh-CN" altLang="en-US" dirty="0">
                <a:sym typeface="+mn-ea"/>
              </a:rPr>
              <a:t>至</a:t>
            </a:r>
            <a:r>
              <a:rPr lang="zh-CN" altLang="en-US" dirty="0" err="1">
                <a:sym typeface="+mn-ea"/>
              </a:rPr>
              <a:t>分布式存储</a:t>
            </a:r>
            <a:r>
              <a:rPr lang="en-US" altLang="zh-CN" dirty="0" err="1">
                <a:sym typeface="+mn-ea"/>
              </a:rPr>
              <a:t>（MinIO）</a:t>
            </a:r>
            <a:r>
              <a:rPr lang="zh-CN" altLang="en-US" dirty="0">
                <a:sym typeface="+mn-ea"/>
              </a:rPr>
              <a:t>；</a:t>
            </a:r>
            <a:endParaRPr lang="zh-CN" altLang="en-US" dirty="0"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ym typeface="+mn-ea"/>
              </a:rPr>
              <a:t>若训练任务未结束，任务放到训练队列队尾并</a:t>
            </a:r>
            <a:r>
              <a:rPr lang="zh-CN" altLang="en-US" dirty="0">
                <a:solidFill>
                  <a:srgbClr val="C8161E"/>
                </a:solidFill>
                <a:sym typeface="+mn-ea"/>
              </a:rPr>
              <a:t>调度下一任务</a:t>
            </a:r>
            <a:endParaRPr lang="en-US" altLang="zh-CN" dirty="0">
              <a:solidFill>
                <a:srgbClr val="C8161E"/>
              </a:solidFill>
            </a:endParaRPr>
          </a:p>
          <a:p>
            <a:endParaRPr lang="en-US" altLang="zh-CN" dirty="0">
              <a:solidFill>
                <a:srgbClr val="C8161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训练调度（</a:t>
            </a:r>
            <a:r>
              <a:rPr lang="en-US" altLang="zh-CN" dirty="0"/>
              <a:t>Scheduler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8770" y="773430"/>
            <a:ext cx="6058535" cy="5534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indent="0">
              <a:buFont typeface="+mj-lt"/>
              <a:buNone/>
            </a:pPr>
            <a:r>
              <a:rPr lang="zh-CN" altLang="en-US" sz="2000" b="1" dirty="0"/>
              <a:t>算法特点：</a:t>
            </a:r>
            <a:endParaRPr lang="en-US" altLang="zh-CN" sz="2000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调度器和训练器实现</a:t>
            </a:r>
            <a:r>
              <a:rPr lang="zh-CN" altLang="en-US" dirty="0">
                <a:solidFill>
                  <a:srgbClr val="C8161E"/>
                </a:solidFill>
              </a:rPr>
              <a:t>解耦</a:t>
            </a:r>
            <a:r>
              <a:rPr lang="zh-CN" altLang="en-US" dirty="0"/>
              <a:t>，便于适配不同模型以及尝试不同调度算法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调度器面对</a:t>
            </a:r>
            <a:r>
              <a:rPr lang="zh-CN" altLang="en-US" dirty="0">
                <a:solidFill>
                  <a:srgbClr val="C8161E"/>
                </a:solidFill>
              </a:rPr>
              <a:t>多用户</a:t>
            </a:r>
            <a:r>
              <a:rPr lang="zh-CN" altLang="en-US" dirty="0"/>
              <a:t>实现，可以针对不同用户属性进行</a:t>
            </a:r>
            <a:r>
              <a:rPr lang="zh-CN" altLang="en-US" dirty="0">
                <a:solidFill>
                  <a:srgbClr val="C8161E"/>
                </a:solidFill>
              </a:rPr>
              <a:t>动态调度规划</a:t>
            </a:r>
            <a:endParaRPr lang="zh-CN" altLang="en-US" dirty="0">
              <a:solidFill>
                <a:srgbClr val="C8161E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采用</a:t>
            </a:r>
            <a:r>
              <a:rPr lang="en-US" altLang="zh-CN" dirty="0">
                <a:solidFill>
                  <a:srgbClr val="C8161E"/>
                </a:solidFill>
              </a:rPr>
              <a:t>Ray</a:t>
            </a:r>
            <a:r>
              <a:rPr lang="zh-CN" altLang="en-US" dirty="0"/>
              <a:t>框架进行训练任务的</a:t>
            </a:r>
            <a:r>
              <a:rPr lang="zh-CN" altLang="en-US" dirty="0">
                <a:solidFill>
                  <a:srgbClr val="C8161E"/>
                </a:solidFill>
              </a:rPr>
              <a:t>远程发起</a:t>
            </a:r>
            <a:r>
              <a:rPr lang="zh-CN" altLang="en-US" dirty="0"/>
              <a:t>，可以满足调度端和计算端在不同服务器上的场景并针对</a:t>
            </a:r>
            <a:r>
              <a:rPr lang="en-US" altLang="zh-CN" dirty="0"/>
              <a:t>GPU</a:t>
            </a:r>
            <a:r>
              <a:rPr lang="zh-CN" altLang="en-US" dirty="0"/>
              <a:t>数目进行</a:t>
            </a:r>
            <a:r>
              <a:rPr lang="zh-CN" altLang="en-US" dirty="0">
                <a:solidFill>
                  <a:srgbClr val="C8161E"/>
                </a:solidFill>
              </a:rPr>
              <a:t>硬件感知规划</a:t>
            </a:r>
            <a:r>
              <a:rPr lang="zh-CN" altLang="en-US" dirty="0"/>
              <a:t>和分配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ym typeface="+mn-ea"/>
              </a:rPr>
              <a:t>在训练过程中增加</a:t>
            </a:r>
            <a:r>
              <a:rPr lang="zh-CN" altLang="en-US" dirty="0">
                <a:solidFill>
                  <a:srgbClr val="C8161E"/>
                </a:solidFill>
                <a:sym typeface="+mn-ea"/>
              </a:rPr>
              <a:t>保存和恢复机制</a:t>
            </a:r>
            <a:r>
              <a:rPr lang="zh-CN" altLang="en-US" dirty="0">
                <a:sym typeface="+mn-ea"/>
              </a:rPr>
              <a:t>，以适配</a:t>
            </a:r>
            <a:r>
              <a:rPr lang="en-US" altLang="zh-CN" dirty="0">
                <a:sym typeface="+mn-ea"/>
              </a:rPr>
              <a:t>Scheduler</a:t>
            </a:r>
            <a:r>
              <a:rPr lang="zh-CN" altLang="en-US" dirty="0">
                <a:sym typeface="+mn-ea"/>
              </a:rPr>
              <a:t>的调度机制，实现单卡上的多任务处理</a:t>
            </a:r>
            <a:r>
              <a:rPr lang="en-US" altLang="zh-CN" dirty="0">
                <a:sym typeface="+mn-ea"/>
              </a:rPr>
              <a:t>。</a:t>
            </a:r>
            <a:r>
              <a:rPr lang="zh-CN" altLang="en-US" dirty="0">
                <a:sym typeface="+mn-ea"/>
              </a:rPr>
              <a:t>不仅保存了模型必要的参数</a:t>
            </a:r>
            <a:r>
              <a:rPr lang="en-US" altLang="zh-CN"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同时也保存了优化器与规划器状态</a:t>
            </a:r>
            <a:r>
              <a:rPr lang="en-US" altLang="zh-CN"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以实现训练算法的鲁棒性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7305" y="1205230"/>
            <a:ext cx="5791835" cy="4447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r>
              <a:rPr lang="zh-CN" altLang="en-US" dirty="0"/>
              <a:t>项目亮点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8505" y="1028065"/>
            <a:ext cx="4404360" cy="3522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8161E"/>
                </a:solidFill>
              </a:rPr>
              <a:t>后端</a:t>
            </a:r>
            <a:r>
              <a:rPr lang="en-US" altLang="zh-CN" sz="2800" b="1">
                <a:solidFill>
                  <a:srgbClr val="C8161E"/>
                </a:solidFill>
              </a:rPr>
              <a:t>：</a:t>
            </a:r>
            <a:endParaRPr lang="en-US" altLang="zh-CN" sz="2800" b="1">
              <a:solidFill>
                <a:srgbClr val="C8161E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使用</a:t>
            </a:r>
            <a:r>
              <a:rPr lang="en-US" altLang="zh-CN" sz="1600">
                <a:solidFill>
                  <a:srgbClr val="C8161E"/>
                </a:solidFill>
              </a:rPr>
              <a:t>JWT</a:t>
            </a:r>
            <a:r>
              <a:rPr lang="zh-CN" altLang="en-US" sz="1600"/>
              <a:t>做用户认证，实现无状态后端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系统有着极高的</a:t>
            </a:r>
            <a:r>
              <a:rPr lang="zh-CN" altLang="en-US" sz="1600">
                <a:solidFill>
                  <a:srgbClr val="C8161E"/>
                </a:solidFill>
              </a:rPr>
              <a:t>可扩展性</a:t>
            </a:r>
            <a:r>
              <a:rPr lang="en-US" altLang="zh-CN" sz="1600"/>
              <a:t>：</a:t>
            </a:r>
            <a:r>
              <a:rPr lang="zh-CN" altLang="en-US" sz="1600"/>
              <a:t>面对激增的流量可以轻松</a:t>
            </a:r>
            <a:r>
              <a:rPr lang="zh-CN" altLang="en-US" sz="1600">
                <a:solidFill>
                  <a:srgbClr val="C8161E"/>
                </a:solidFill>
              </a:rPr>
              <a:t>扩容</a:t>
            </a:r>
            <a:r>
              <a:rPr lang="zh-CN" altLang="en-US" sz="1600"/>
              <a:t>（多进程、多容器、分布式部署都可以），也克服了</a:t>
            </a:r>
            <a:r>
              <a:rPr lang="en-US" altLang="zh-CN" sz="1600"/>
              <a:t>python</a:t>
            </a:r>
            <a:r>
              <a:rPr lang="zh-CN" altLang="en-US" sz="1600"/>
              <a:t>由于</a:t>
            </a:r>
            <a:r>
              <a:rPr lang="en-US" altLang="zh-CN" sz="1600"/>
              <a:t>GIL</a:t>
            </a:r>
            <a:r>
              <a:rPr lang="zh-CN" altLang="en-US" sz="1600"/>
              <a:t>导致的单进程无法利用多核的问题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全面的</a:t>
            </a:r>
            <a:r>
              <a:rPr lang="zh-CN" altLang="en-US" sz="1600">
                <a:solidFill>
                  <a:srgbClr val="C8161E"/>
                </a:solidFill>
              </a:rPr>
              <a:t>单元测试</a:t>
            </a:r>
            <a:r>
              <a:rPr lang="zh-CN" altLang="en-US" sz="1600"/>
              <a:t>，</a:t>
            </a:r>
            <a:r>
              <a:rPr lang="en-US" altLang="zh-CN" sz="1600"/>
              <a:t>api</a:t>
            </a:r>
            <a:r>
              <a:rPr lang="zh-CN" altLang="en-US" sz="1600"/>
              <a:t>层和</a:t>
            </a:r>
            <a:r>
              <a:rPr lang="en-US" altLang="zh-CN" sz="1600"/>
              <a:t>service</a:t>
            </a:r>
            <a:r>
              <a:rPr lang="zh-CN" altLang="en-US" sz="1600"/>
              <a:t>层测试覆盖率高达</a:t>
            </a:r>
            <a:r>
              <a:rPr lang="en-US" altLang="zh-CN" sz="1600"/>
              <a:t>94%</a:t>
            </a:r>
            <a:r>
              <a:rPr lang="zh-CN" altLang="en-US" sz="1600"/>
              <a:t>，鲁棒性极好</a:t>
            </a:r>
            <a:endParaRPr lang="zh-CN" altLang="en-US" sz="1600"/>
          </a:p>
        </p:txBody>
      </p:sp>
      <p:sp>
        <p:nvSpPr>
          <p:cNvPr id="27" name="文本框 26"/>
          <p:cNvSpPr txBox="1"/>
          <p:nvPr/>
        </p:nvSpPr>
        <p:spPr>
          <a:xfrm>
            <a:off x="1379220" y="11023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87720" y="2737485"/>
            <a:ext cx="4404995" cy="3521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8161E"/>
                </a:solidFill>
              </a:rPr>
              <a:t>前端</a:t>
            </a:r>
            <a:r>
              <a:rPr lang="en-US" altLang="zh-CN" sz="2800" b="1">
                <a:solidFill>
                  <a:srgbClr val="C8161E"/>
                </a:solidFill>
              </a:rPr>
              <a:t>：</a:t>
            </a:r>
            <a:endParaRPr lang="en-US" altLang="zh-CN" sz="2800" b="1">
              <a:solidFill>
                <a:srgbClr val="C8161E"/>
              </a:solidFill>
            </a:endParaRPr>
          </a:p>
          <a:p>
            <a:endParaRPr lang="en-US" altLang="zh-CN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1600"/>
              <a:t>利用</a:t>
            </a:r>
            <a:r>
              <a:rPr lang="en-US" altLang="zh-CN" sz="1600">
                <a:solidFill>
                  <a:srgbClr val="C8161E"/>
                </a:solidFill>
              </a:rPr>
              <a:t>WebAssembly </a:t>
            </a:r>
            <a:r>
              <a:rPr lang="en-US" altLang="zh-CN" sz="1600"/>
              <a:t>(parquet-wasm)</a:t>
            </a:r>
            <a:r>
              <a:rPr lang="zh-CN" altLang="en-US" sz="1600"/>
              <a:t>在浏览器端高效解析</a:t>
            </a:r>
            <a:r>
              <a:rPr lang="en-US" altLang="zh-CN" sz="1600"/>
              <a:t>Parquet</a:t>
            </a:r>
            <a:r>
              <a:rPr lang="zh-CN" altLang="en-US" sz="1600"/>
              <a:t>关节数据</a:t>
            </a:r>
            <a:endParaRPr lang="zh-CN" altLang="en-US" sz="160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1600"/>
              <a:t>再通过</a:t>
            </a:r>
            <a:r>
              <a:rPr lang="en-US" altLang="zh-CN" sz="1600">
                <a:solidFill>
                  <a:srgbClr val="C8161E"/>
                </a:solidFill>
              </a:rPr>
              <a:t>Three.js</a:t>
            </a:r>
            <a:r>
              <a:rPr lang="zh-CN" altLang="en-US" sz="1600"/>
              <a:t>将数据实时渲染成与视频同步的</a:t>
            </a:r>
            <a:r>
              <a:rPr lang="en-US" altLang="zh-CN" sz="1600"/>
              <a:t>3D</a:t>
            </a:r>
            <a:r>
              <a:rPr lang="zh-CN" altLang="en-US" sz="1600"/>
              <a:t>机械臂仿真动画，以便用户直观检验数据质量</a:t>
            </a:r>
            <a:endParaRPr lang="zh-CN" altLang="en-US" sz="1600"/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1600"/>
              <a:t>为克服性能与同步难题，该方案以视频播放时间为基准来精确计算和驱动动画帧，从而确保了数据、模型与视频的毫秒级</a:t>
            </a:r>
            <a:r>
              <a:rPr lang="zh-CN" altLang="en-US" sz="1600">
                <a:solidFill>
                  <a:srgbClr val="C8161E"/>
                </a:solidFill>
              </a:rPr>
              <a:t>精准对齐</a:t>
            </a:r>
            <a:endParaRPr lang="zh-CN" altLang="en-US" sz="1600">
              <a:solidFill>
                <a:srgbClr val="C8161E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0795" y="832485"/>
            <a:ext cx="4404360" cy="23856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8505" y="4067810"/>
            <a:ext cx="4404360" cy="3522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C8161E"/>
                </a:solidFill>
              </a:rPr>
              <a:t>评估</a:t>
            </a:r>
            <a:r>
              <a:rPr lang="en-US" altLang="zh-CN" sz="2800" b="1">
                <a:solidFill>
                  <a:srgbClr val="C8161E"/>
                </a:solidFill>
              </a:rPr>
              <a:t>：</a:t>
            </a:r>
            <a:endParaRPr lang="en-US" altLang="zh-CN" sz="2800" b="1">
              <a:solidFill>
                <a:srgbClr val="C8161E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使用</a:t>
            </a:r>
            <a:r>
              <a:rPr lang="en-US" altLang="zh-CN" sz="1600"/>
              <a:t>Nvidia EGL</a:t>
            </a:r>
            <a:r>
              <a:rPr lang="zh-CN" altLang="en-US" sz="1600"/>
              <a:t>进行</a:t>
            </a:r>
            <a:r>
              <a:rPr lang="en-US" altLang="zh-CN" sz="1600">
                <a:solidFill>
                  <a:srgbClr val="C8161E"/>
                </a:solidFill>
              </a:rPr>
              <a:t>GPU</a:t>
            </a:r>
            <a:r>
              <a:rPr lang="zh-CN" altLang="en-US" sz="1600">
                <a:solidFill>
                  <a:srgbClr val="C8161E"/>
                </a:solidFill>
              </a:rPr>
              <a:t>仿真加速</a:t>
            </a:r>
            <a:r>
              <a:rPr lang="en-US" altLang="zh-CN" sz="1600"/>
              <a:t>，</a:t>
            </a:r>
            <a:r>
              <a:rPr lang="zh-CN" altLang="en-US" sz="1600"/>
              <a:t>提高</a:t>
            </a:r>
            <a:r>
              <a:rPr lang="en-US" altLang="zh-CN" sz="1600"/>
              <a:t>10</a:t>
            </a:r>
            <a:r>
              <a:rPr lang="zh-CN" altLang="en-US" sz="1600"/>
              <a:t>倍评估效率</a:t>
            </a: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/>
              <a:t>对于多场景采用</a:t>
            </a:r>
            <a:r>
              <a:rPr lang="zh-CN" altLang="en-US" sz="1600">
                <a:solidFill>
                  <a:srgbClr val="C8161E"/>
                </a:solidFill>
              </a:rPr>
              <a:t>多进程并行</a:t>
            </a:r>
            <a:r>
              <a:rPr lang="en-US" altLang="zh-CN" sz="1600"/>
              <a:t>，</a:t>
            </a:r>
            <a:r>
              <a:rPr lang="zh-CN" altLang="en-US" sz="1600"/>
              <a:t>加快</a:t>
            </a:r>
            <a:r>
              <a:rPr lang="zh-CN" altLang="en-US" sz="1600"/>
              <a:t>评估</a:t>
            </a:r>
            <a:endParaRPr lang="zh-CN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05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863534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2426" y="3000171"/>
            <a:ext cx="41064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>
                    <a:lumMod val="50000"/>
                    <a:alpha val="90000"/>
                  </a:schemeClr>
                </a:solidFill>
              </a:rPr>
              <a:t>Test case summary</a:t>
            </a:r>
            <a:endParaRPr lang="en-US" altLang="zh-CN" sz="2400" b="1" i="1" dirty="0">
              <a:solidFill>
                <a:schemeClr val="bg1">
                  <a:lumMod val="50000"/>
                  <a:alpha val="9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1908" y="2158772"/>
            <a:ext cx="35674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测试情况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</a:t>
            </a:r>
            <a:r>
              <a:rPr lang="zh-CN" altLang="en-US" dirty="0"/>
              <a:t>单元测试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385" y="1310005"/>
            <a:ext cx="8130540" cy="44602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8135" y="3060700"/>
            <a:ext cx="3192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前端测试对于所有页面和组件代码</a:t>
            </a:r>
            <a:r>
              <a:rPr lang="zh-CN" altLang="en-US"/>
              <a:t>的覆盖率高达</a:t>
            </a:r>
            <a:r>
              <a:rPr lang="en-US" altLang="zh-CN"/>
              <a:t>90.68%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>
          <a:xfrm>
            <a:off x="5704205" y="0"/>
            <a:ext cx="6419850" cy="6858000"/>
          </a:xfrm>
        </p:spPr>
      </p:pic>
      <p:sp>
        <p:nvSpPr>
          <p:cNvPr id="63" name="矩形 62"/>
          <p:cNvSpPr/>
          <p:nvPr/>
        </p:nvSpPr>
        <p:spPr>
          <a:xfrm>
            <a:off x="6096000" y="967598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软件设计</a:t>
            </a:r>
            <a:r>
              <a:rPr lang="zh-CN" altLang="en-US" sz="2800" b="1" dirty="0">
                <a:solidFill>
                  <a:schemeClr val="accent2"/>
                </a:solidFill>
              </a:rPr>
              <a:t>背景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165725" y="967598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165725" y="2047598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165725" y="3127598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096000" y="2047598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系统</a:t>
            </a:r>
            <a:r>
              <a:rPr lang="zh-CN" altLang="en-US" sz="2800" b="1" dirty="0">
                <a:solidFill>
                  <a:schemeClr val="accent2"/>
                </a:solidFill>
              </a:rPr>
              <a:t>展示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096000" y="3127598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架构</a:t>
            </a:r>
            <a:r>
              <a:rPr lang="zh-CN" altLang="en-US" sz="2800" b="1" dirty="0">
                <a:solidFill>
                  <a:schemeClr val="accent2"/>
                </a:solidFill>
              </a:rPr>
              <a:t>设计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725" y="4207598"/>
            <a:ext cx="720000" cy="720000"/>
            <a:chOff x="5412150" y="3340600"/>
            <a:chExt cx="720000" cy="720000"/>
          </a:xfrm>
        </p:grpSpPr>
        <p:sp>
          <p:nvSpPr>
            <p:cNvPr id="3" name="矩形 2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6096000" y="5287098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测试</a:t>
            </a:r>
            <a:r>
              <a:rPr lang="zh-CN" altLang="en-US" sz="2800" b="1" dirty="0">
                <a:solidFill>
                  <a:schemeClr val="accent2"/>
                </a:solidFill>
              </a:rPr>
              <a:t>情况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65725" y="5287733"/>
            <a:ext cx="720000" cy="720000"/>
            <a:chOff x="5412150" y="3340600"/>
            <a:chExt cx="720000" cy="720000"/>
          </a:xfrm>
        </p:grpSpPr>
        <p:sp>
          <p:nvSpPr>
            <p:cNvPr id="11" name="矩形 10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6096000" y="4210773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核心算法与</a:t>
            </a:r>
            <a:r>
              <a:rPr lang="zh-CN" altLang="en-US" sz="2800" b="1" dirty="0">
                <a:solidFill>
                  <a:schemeClr val="accent2"/>
                </a:solidFill>
              </a:rPr>
              <a:t>创新点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zh-CN" altLang="en-US" dirty="0"/>
              <a:t>单元测试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25" y="885825"/>
            <a:ext cx="5979160" cy="57531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9215" y="2667635"/>
            <a:ext cx="2406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后端对</a:t>
            </a:r>
            <a:r>
              <a:rPr lang="en-US" altLang="zh-CN"/>
              <a:t>api</a:t>
            </a:r>
            <a:r>
              <a:rPr lang="zh-CN" altLang="en-US"/>
              <a:t>层和</a:t>
            </a:r>
            <a:r>
              <a:rPr lang="en-US" altLang="zh-CN"/>
              <a:t>service</a:t>
            </a:r>
            <a:r>
              <a:rPr lang="zh-CN" altLang="en-US"/>
              <a:t>层进行单元测试</a:t>
            </a:r>
            <a:r>
              <a:rPr lang="en-US" altLang="zh-CN"/>
              <a:t>，</a:t>
            </a:r>
            <a:r>
              <a:rPr lang="zh-CN" altLang="en-US"/>
              <a:t>测试覆盖率高达</a:t>
            </a:r>
            <a:r>
              <a:rPr lang="en-US" altLang="zh-CN"/>
              <a:t>94%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系统性能测试</a:t>
            </a:r>
            <a:r>
              <a:rPr lang="en-US" altLang="zh-CN" dirty="0"/>
              <a:t>-</a:t>
            </a:r>
            <a:r>
              <a:rPr lang="zh-CN" altLang="en-US" dirty="0"/>
              <a:t>持续压力</a:t>
            </a:r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73" t="43625" r="-573" b="2724"/>
          <a:stretch>
            <a:fillRect/>
          </a:stretch>
        </p:blipFill>
        <p:spPr>
          <a:xfrm>
            <a:off x="3803650" y="1208405"/>
            <a:ext cx="8211820" cy="1844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85" y="3662045"/>
            <a:ext cx="8211185" cy="21672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4365" y="2620645"/>
            <a:ext cx="28295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locust</a:t>
            </a:r>
            <a:r>
              <a:rPr lang="zh-CN" altLang="en-US"/>
              <a:t>框架对后端进行性能测试</a:t>
            </a:r>
            <a:r>
              <a:rPr lang="en-US" altLang="zh-CN"/>
              <a:t>，</a:t>
            </a:r>
            <a:r>
              <a:rPr lang="zh-CN" altLang="en-US"/>
              <a:t>每秒发送</a:t>
            </a:r>
            <a:r>
              <a:rPr lang="en-US" altLang="zh-CN"/>
              <a:t>20</a:t>
            </a:r>
            <a:r>
              <a:rPr lang="zh-CN" altLang="en-US"/>
              <a:t>个请求</a:t>
            </a:r>
            <a:r>
              <a:rPr lang="en-US" altLang="zh-CN"/>
              <a:t>，</a:t>
            </a:r>
            <a:r>
              <a:rPr lang="zh-CN" altLang="en-US"/>
              <a:t>持续</a:t>
            </a:r>
            <a:r>
              <a:rPr lang="en-US" altLang="zh-CN"/>
              <a:t>60</a:t>
            </a:r>
            <a:r>
              <a:rPr lang="zh-CN" altLang="en-US"/>
              <a:t>秒</a:t>
            </a:r>
            <a:r>
              <a:rPr lang="en-US" altLang="zh-CN"/>
              <a:t>，</a:t>
            </a:r>
            <a:r>
              <a:rPr lang="zh-CN" altLang="en-US"/>
              <a:t>所有请求都能成功</a:t>
            </a:r>
            <a:r>
              <a:rPr lang="en-US" altLang="zh-CN"/>
              <a:t>，99%</a:t>
            </a:r>
            <a:r>
              <a:rPr lang="zh-CN" altLang="en-US"/>
              <a:t>的用户都在</a:t>
            </a:r>
            <a:r>
              <a:rPr lang="en-US" altLang="zh-CN"/>
              <a:t>2.2</a:t>
            </a:r>
            <a:r>
              <a:rPr lang="zh-CN" altLang="en-US"/>
              <a:t>秒内</a:t>
            </a:r>
            <a:r>
              <a:rPr lang="zh-CN" altLang="en-US"/>
              <a:t>收到响应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5986" y="-158"/>
            <a:ext cx="7081677" cy="598488"/>
          </a:xfrm>
        </p:spPr>
        <p:txBody>
          <a:bodyPr/>
          <a:lstStyle/>
          <a:p>
            <a:r>
              <a:rPr lang="zh-CN" altLang="en-US" dirty="0"/>
              <a:t>系统性能测试</a:t>
            </a:r>
            <a:r>
              <a:rPr lang="en-US" altLang="zh-CN" dirty="0"/>
              <a:t>-</a:t>
            </a:r>
            <a:r>
              <a:rPr lang="zh-CN" altLang="en-US" dirty="0"/>
              <a:t>峰值压力</a:t>
            </a:r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50000"/>
          <a:stretch>
            <a:fillRect/>
          </a:stretch>
        </p:blipFill>
        <p:spPr>
          <a:xfrm>
            <a:off x="4305935" y="1344295"/>
            <a:ext cx="7721600" cy="1629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65" y="3429000"/>
            <a:ext cx="7256780" cy="1783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6400" y="2126615"/>
            <a:ext cx="3652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locust</a:t>
            </a:r>
            <a:r>
              <a:rPr lang="zh-CN" altLang="en-US">
                <a:sym typeface="+mn-ea"/>
              </a:rPr>
              <a:t>框架对后端进行性能测试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每秒发送</a:t>
            </a:r>
            <a:r>
              <a:rPr lang="en-US" altLang="zh-CN">
                <a:sym typeface="+mn-ea"/>
              </a:rPr>
              <a:t>200</a:t>
            </a:r>
            <a:r>
              <a:rPr lang="zh-CN" altLang="en-US">
                <a:sym typeface="+mn-ea"/>
              </a:rPr>
              <a:t>个请求</a:t>
            </a:r>
            <a:r>
              <a:rPr lang="en-US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持续</a:t>
            </a:r>
            <a:r>
              <a:rPr lang="en-US" altLang="zh-CN">
                <a:sym typeface="+mn-ea"/>
              </a:rPr>
              <a:t>55</a:t>
            </a:r>
            <a:r>
              <a:rPr lang="zh-CN" altLang="en-US">
                <a:sym typeface="+mn-ea"/>
              </a:rPr>
              <a:t>秒</a:t>
            </a:r>
            <a:r>
              <a:rPr lang="en-US" altLang="zh-CN">
                <a:sym typeface="+mn-ea"/>
              </a:rPr>
              <a:t>，99%</a:t>
            </a:r>
            <a:r>
              <a:rPr lang="zh-CN" altLang="en-US">
                <a:sym typeface="+mn-ea"/>
              </a:rPr>
              <a:t>的请求都能成功</a:t>
            </a:r>
            <a:r>
              <a:rPr lang="en-US" altLang="zh-CN">
                <a:sym typeface="+mn-ea"/>
              </a:rPr>
              <a:t>，99%</a:t>
            </a:r>
            <a:r>
              <a:rPr lang="zh-CN" altLang="en-US">
                <a:sym typeface="+mn-ea"/>
              </a:rPr>
              <a:t>的用户都在</a:t>
            </a:r>
            <a:r>
              <a:rPr lang="en-US" altLang="zh-CN">
                <a:sym typeface="+mn-ea"/>
              </a:rPr>
              <a:t>5.4</a:t>
            </a:r>
            <a:r>
              <a:rPr lang="zh-CN" altLang="en-US">
                <a:sym typeface="+mn-ea"/>
              </a:rPr>
              <a:t>秒内收到响应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  <a:r>
              <a:rPr lang="en-US" altLang="zh-CN" dirty="0"/>
              <a:t>：微调效果展示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dd56ba73815eb9de0dc5a9dd046d287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28030" y="1244600"/>
            <a:ext cx="6363970" cy="4216400"/>
          </a:xfrm>
          <a:prstGeom prst="rect">
            <a:avLst/>
          </a:prstGeom>
        </p:spPr>
      </p:pic>
      <p:pic>
        <p:nvPicPr>
          <p:cNvPr id="10" name="292e2dc33dd21cd605ccb846e58442eb_raw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495" y="1207135"/>
            <a:ext cx="5671820" cy="42538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62150" y="5765800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微调前：评估失败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108825" y="5765800"/>
            <a:ext cx="3802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diffusion 模型训练100k步：成功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  <a:r>
              <a:rPr lang="en-US" altLang="zh-CN" dirty="0"/>
              <a:t>：</a:t>
            </a:r>
            <a:r>
              <a:rPr lang="zh-CN" altLang="en-US" dirty="0"/>
              <a:t>成功训练</a:t>
            </a:r>
            <a:r>
              <a:rPr lang="zh-CN" altLang="en-US" dirty="0"/>
              <a:t>案例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lerobo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4625" y="641985"/>
            <a:ext cx="10988040" cy="600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4235" y="1875155"/>
            <a:ext cx="920813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师文翔</a:t>
            </a:r>
            <a:r>
              <a:rPr lang="en-US" altLang="zh-CN" sz="2800"/>
              <a:t>：</a:t>
            </a:r>
            <a:r>
              <a:rPr lang="zh-CN" altLang="en-US" sz="2800"/>
              <a:t>组织沟通</a:t>
            </a:r>
            <a:r>
              <a:rPr lang="en-US" altLang="zh-CN" sz="2800"/>
              <a:t>，</a:t>
            </a:r>
            <a:r>
              <a:rPr lang="zh-CN" altLang="en-US" sz="2800"/>
              <a:t>分布式训练</a:t>
            </a:r>
            <a:r>
              <a:rPr lang="en-US" altLang="zh-CN" sz="2800"/>
              <a:t>，</a:t>
            </a:r>
            <a:r>
              <a:rPr lang="zh-CN" altLang="en-US" sz="2800"/>
              <a:t>调度器</a:t>
            </a:r>
            <a:r>
              <a:rPr lang="en-US" altLang="zh-CN" sz="2800"/>
              <a:t>，Ray</a:t>
            </a:r>
            <a:r>
              <a:rPr lang="zh-CN" altLang="en-US" sz="2800"/>
              <a:t>远程调用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徐丁杰</a:t>
            </a:r>
            <a:r>
              <a:rPr lang="en-US" altLang="zh-CN" sz="2800"/>
              <a:t>：React</a:t>
            </a:r>
            <a:r>
              <a:rPr lang="zh-CN" altLang="en-US" sz="2800"/>
              <a:t>前端全部内容</a:t>
            </a:r>
            <a:r>
              <a:rPr lang="en-US" altLang="zh-CN" sz="2800"/>
              <a:t>，3d</a:t>
            </a:r>
            <a:r>
              <a:rPr lang="zh-CN" altLang="en-US" sz="2800"/>
              <a:t>仿真建模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石辰阳</a:t>
            </a:r>
            <a:r>
              <a:rPr lang="en-US" altLang="zh-CN" sz="2800"/>
              <a:t>：</a:t>
            </a:r>
            <a:r>
              <a:rPr lang="zh-CN" altLang="en-US" sz="2800"/>
              <a:t>训练与评估部分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潘奕宇</a:t>
            </a:r>
            <a:r>
              <a:rPr lang="en-US" altLang="zh-CN" sz="2800"/>
              <a:t>：FastAPI </a:t>
            </a:r>
            <a:r>
              <a:rPr lang="zh-CN" altLang="en-US" sz="2800"/>
              <a:t>后端全部内容</a:t>
            </a:r>
            <a:endParaRPr lang="zh-CN" alt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经验教训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"/>
            </p:custDataLst>
          </p:nvPr>
        </p:nvSpPr>
        <p:spPr>
          <a:xfrm>
            <a:off x="1255632" y="892173"/>
            <a:ext cx="4618468" cy="2232150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>
            <p:custDataLst>
              <p:tags r:id="rId2"/>
            </p:custDataLst>
          </p:nvPr>
        </p:nvSpPr>
        <p:spPr>
          <a:xfrm>
            <a:off x="1430495" y="1058936"/>
            <a:ext cx="513253" cy="262382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>
            <p:custDataLst>
              <p:tags r:id="rId3"/>
            </p:custDataLst>
          </p:nvPr>
        </p:nvSpPr>
        <p:spPr>
          <a:xfrm>
            <a:off x="6540198" y="892173"/>
            <a:ext cx="4618468" cy="2232150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>
            <p:custDataLst>
              <p:tags r:id="rId4"/>
            </p:custDataLst>
          </p:nvPr>
        </p:nvSpPr>
        <p:spPr>
          <a:xfrm>
            <a:off x="6715060" y="1058936"/>
            <a:ext cx="513253" cy="262382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>
            <p:custDataLst>
              <p:tags r:id="rId5"/>
            </p:custDataLst>
          </p:nvPr>
        </p:nvSpPr>
        <p:spPr>
          <a:xfrm>
            <a:off x="6540198" y="3719178"/>
            <a:ext cx="4618468" cy="2232150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>
            <p:custDataLst>
              <p:tags r:id="rId6"/>
            </p:custDataLst>
          </p:nvPr>
        </p:nvSpPr>
        <p:spPr>
          <a:xfrm>
            <a:off x="6715060" y="3885941"/>
            <a:ext cx="513253" cy="262382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>
            <p:custDataLst>
              <p:tags r:id="rId7"/>
            </p:custDataLst>
          </p:nvPr>
        </p:nvSpPr>
        <p:spPr>
          <a:xfrm>
            <a:off x="1255632" y="3719178"/>
            <a:ext cx="4618468" cy="2232150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>
            <p:custDataLst>
              <p:tags r:id="rId8"/>
            </p:custDataLst>
          </p:nvPr>
        </p:nvSpPr>
        <p:spPr>
          <a:xfrm>
            <a:off x="1430495" y="3885941"/>
            <a:ext cx="513253" cy="262382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1504315" y="1335405"/>
            <a:ext cx="426656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首先，在利用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高效辅助开发的同时，我们必须保持</a:t>
            </a:r>
            <a:r>
              <a:rPr lang="zh-CN" altLang="en-US" sz="1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审慎态度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的产出本质上是需要验证的初步成果，而非最终交付物。因此，所有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生成的内容都必须经过人类的审查与确认，以保证质量。最终的判断、决策主体必须是人。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1504950" y="4148455"/>
            <a:ext cx="436943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另外，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规划备选方案</a:t>
            </a:r>
            <a:r>
              <a:rPr lang="zh-CN" altLang="en-US" sz="1600">
                <a:sym typeface="+mn-ea"/>
              </a:rPr>
              <a:t>是应对不确定性的关键策略，如此次我们从Ray备选到DDP方案的平稳切换，保证了项目的顺利推进。这个过程也让我们更加重视模块化的解耦设计，通过定义稳定的接口来增强系统的灵活性和可维护性。</a:t>
            </a:r>
            <a:endParaRPr lang="zh-CN" altLang="en-US" sz="1600"/>
          </a:p>
        </p:txBody>
      </p:sp>
      <p:sp>
        <p:nvSpPr>
          <p:cNvPr id="40" name="文本框 39"/>
          <p:cNvSpPr txBox="1"/>
          <p:nvPr>
            <p:custDataLst>
              <p:tags r:id="rId11"/>
            </p:custDataLst>
          </p:nvPr>
        </p:nvSpPr>
        <p:spPr>
          <a:xfrm>
            <a:off x="6810375" y="4148455"/>
            <a:ext cx="4184650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最后，团队成员间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积极的沟通</a:t>
            </a:r>
            <a:r>
              <a:rPr lang="zh-CN" altLang="en-US" sz="1600">
                <a:sym typeface="+mn-ea"/>
              </a:rPr>
              <a:t>、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明确的早期规划</a:t>
            </a:r>
            <a:r>
              <a:rPr lang="zh-CN" altLang="en-US" sz="1600">
                <a:sym typeface="+mn-ea"/>
              </a:rPr>
              <a:t>和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清晰的分工</a:t>
            </a:r>
            <a:r>
              <a:rPr lang="zh-CN" altLang="en-US" sz="1600">
                <a:sym typeface="+mn-ea"/>
              </a:rPr>
              <a:t>是项目成功的核心。通过在项目早期就预先规划好方案并进行明确分工，我们确保了团队目标的一致性和协作的高效性。</a:t>
            </a:r>
            <a:endParaRPr lang="zh-CN" altLang="en-US" sz="1600"/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6810375" y="1355090"/>
            <a:ext cx="4184650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>
                <a:sym typeface="+mn-ea"/>
              </a:rPr>
              <a:t>其次，我们获得的核心经验是，编写</a:t>
            </a: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全面细致的测试用例</a:t>
            </a:r>
            <a:r>
              <a:rPr lang="zh-CN" altLang="en-US" sz="1600">
                <a:sym typeface="+mn-ea"/>
              </a:rPr>
              <a:t>是保障软件质量的基石，能够从源头保证模块的稳定可靠。这不仅能在早期发现并修复问题，也为后续的重构和功能迭代提供了坚实的安全网。</a:t>
            </a:r>
            <a:endParaRPr lang="zh-CN" altLang="en-US" sz="1600"/>
          </a:p>
        </p:txBody>
      </p:sp>
      <p:sp>
        <p:nvSpPr>
          <p:cNvPr id="42" name="right-quote-sign_36811"/>
          <p:cNvSpPr>
            <a:spLocks noChangeAspect="1"/>
          </p:cNvSpPr>
          <p:nvPr>
            <p:custDataLst>
              <p:tags r:id="rId13"/>
            </p:custDataLst>
          </p:nvPr>
        </p:nvSpPr>
        <p:spPr bwMode="auto">
          <a:xfrm>
            <a:off x="5495281" y="2857507"/>
            <a:ext cx="550200" cy="533629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>
            <p:custDataLst>
              <p:tags r:id="rId14"/>
            </p:custDataLst>
          </p:nvPr>
        </p:nvSpPr>
        <p:spPr bwMode="auto">
          <a:xfrm>
            <a:off x="5515927" y="5684512"/>
            <a:ext cx="550200" cy="533629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>
            <p:custDataLst>
              <p:tags r:id="rId15"/>
            </p:custDataLst>
          </p:nvPr>
        </p:nvSpPr>
        <p:spPr bwMode="auto">
          <a:xfrm>
            <a:off x="10822514" y="2857507"/>
            <a:ext cx="550200" cy="533629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>
            <p:custDataLst>
              <p:tags r:id="rId16"/>
            </p:custDataLst>
          </p:nvPr>
        </p:nvSpPr>
        <p:spPr bwMode="auto">
          <a:xfrm>
            <a:off x="10822514" y="5684512"/>
            <a:ext cx="550200" cy="533629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1" grpId="0"/>
      <p:bldP spid="41" grpId="1"/>
      <p:bldP spid="39" grpId="0"/>
      <p:bldP spid="39" grpId="1"/>
      <p:bldP spid="40" grpId="0"/>
      <p:bldP spid="4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698143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05434" y="3528894"/>
            <a:ext cx="3200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 err="1">
                <a:solidFill>
                  <a:schemeClr val="bg1">
                    <a:lumMod val="50000"/>
                    <a:alpha val="90000"/>
                  </a:schemeClr>
                </a:solidFill>
              </a:rPr>
              <a:t>Software design</a:t>
            </a:r>
            <a:endParaRPr lang="en-US" altLang="zh-CN" sz="2400" b="1" i="1" dirty="0" err="1">
              <a:solidFill>
                <a:schemeClr val="bg1">
                  <a:lumMod val="50000"/>
                  <a:alpha val="90000"/>
                </a:schemeClr>
              </a:solidFill>
            </a:endParaRPr>
          </a:p>
          <a:p>
            <a:pPr algn="ctr"/>
            <a:r>
              <a:rPr lang="en-US" altLang="zh-CN" sz="2400" b="1" i="1" dirty="0" err="1">
                <a:solidFill>
                  <a:schemeClr val="bg1">
                    <a:lumMod val="50000"/>
                    <a:alpha val="90000"/>
                  </a:schemeClr>
                </a:solidFill>
              </a:rPr>
              <a:t>background</a:t>
            </a:r>
            <a:endParaRPr lang="en-US" altLang="zh-CN" sz="2400" b="1" i="1" dirty="0" err="1">
              <a:solidFill>
                <a:schemeClr val="bg1">
                  <a:lumMod val="50000"/>
                  <a:alpha val="9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36450" y="2135389"/>
            <a:ext cx="3143142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sym typeface="+mn-ea"/>
              </a:rPr>
              <a:t>软件设计</a:t>
            </a:r>
            <a:endParaRPr lang="zh-CN" altLang="en-US" sz="4000" b="1" dirty="0">
              <a:solidFill>
                <a:srgbClr val="C8161E"/>
              </a:solidFill>
              <a:sym typeface="+mn-ea"/>
            </a:endParaRPr>
          </a:p>
          <a:p>
            <a:pPr algn="ctr"/>
            <a:r>
              <a:rPr lang="zh-CN" altLang="en-US" sz="4000" b="1" dirty="0">
                <a:solidFill>
                  <a:srgbClr val="C8161E"/>
                </a:solidFill>
                <a:sym typeface="+mn-ea"/>
              </a:rPr>
              <a:t>背景</a:t>
            </a:r>
            <a:endParaRPr lang="zh-CN" altLang="en-US" sz="4000" b="1" dirty="0">
              <a:solidFill>
                <a:srgbClr val="C8161E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软件设计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1810" y="780415"/>
            <a:ext cx="7082155" cy="5274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rgbClr val="C8161E"/>
                </a:solidFill>
              </a:rPr>
              <a:t>核心痛点</a:t>
            </a:r>
            <a:endParaRPr lang="en-US" altLang="zh-CN" sz="2400" b="1">
              <a:solidFill>
                <a:srgbClr val="C8161E"/>
              </a:solidFill>
            </a:endParaRPr>
          </a:p>
          <a:p>
            <a:endParaRPr lang="en-US" altLang="zh-CN"/>
          </a:p>
          <a:p>
            <a:r>
              <a:rPr lang="zh-CN" altLang="en-US">
                <a:solidFill>
                  <a:srgbClr val="C8161E"/>
                </a:solidFill>
              </a:rPr>
              <a:t>流程繁琐</a:t>
            </a:r>
            <a:r>
              <a:rPr lang="zh-CN" altLang="en-US"/>
              <a:t>，效率低下：当前机器人（具身智能）领域的研究者在进行大模型的微调与部署时，流程繁琐、缺乏统一的工具链，导致研发效率低下，创新受阻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rgbClr val="C8161E"/>
                </a:solidFill>
              </a:rPr>
              <a:t>需求普遍：</a:t>
            </a:r>
            <a:r>
              <a:rPr lang="en-US" altLang="zh-CN">
                <a:solidFill>
                  <a:schemeClr val="tx1"/>
                </a:solidFill>
              </a:rPr>
              <a:t>为了满足算法部署到不同机器人本体的需求，模型的微调和训练已经成为了具身智能实际部署的必备操作</a:t>
            </a:r>
            <a:endParaRPr lang="zh-CN" altLang="en-US">
              <a:solidFill>
                <a:schemeClr val="tx1"/>
              </a:solidFill>
            </a:endParaRPr>
          </a:p>
          <a:p>
            <a:endParaRPr lang="en-US" altLang="zh-CN"/>
          </a:p>
          <a:p>
            <a:r>
              <a:rPr lang="zh-CN" altLang="en-US">
                <a:solidFill>
                  <a:srgbClr val="C8161E"/>
                </a:solidFill>
              </a:rPr>
              <a:t>资源门槛高</a:t>
            </a:r>
            <a:r>
              <a:rPr lang="zh-CN" altLang="en-US"/>
              <a:t>：大模型训练不仅需要昂贵的硬件资源，还需要复杂的环境配置和脚本编写，这为许多研究团队和开发者带来了高昂的成本和技术门槛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sz="2400" b="1">
                <a:solidFill>
                  <a:srgbClr val="C8161E"/>
                </a:solidFill>
              </a:rPr>
              <a:t>软件目的</a:t>
            </a:r>
            <a:endParaRPr lang="zh-CN" altLang="en-US" sz="2400" b="1">
              <a:solidFill>
                <a:srgbClr val="C8161E"/>
              </a:solidFill>
            </a:endParaRPr>
          </a:p>
          <a:p>
            <a:endParaRPr lang="en-US" altLang="zh-CN" sz="2400">
              <a:solidFill>
                <a:srgbClr val="C8161E"/>
              </a:solidFill>
            </a:endParaRPr>
          </a:p>
          <a:p>
            <a:r>
              <a:rPr lang="zh-CN" altLang="en-US"/>
              <a:t>本项目旨在通过提供一个集</a:t>
            </a:r>
            <a:r>
              <a:rPr lang="zh-CN" altLang="en-US">
                <a:solidFill>
                  <a:srgbClr val="C8161E"/>
                </a:solidFill>
              </a:rPr>
              <a:t>数据管理、模型训练、云端推理</a:t>
            </a:r>
            <a:r>
              <a:rPr lang="zh-CN" altLang="en-US"/>
              <a:t>评估于一体的</a:t>
            </a:r>
            <a:r>
              <a:rPr lang="en-US" altLang="zh-CN"/>
              <a:t>Web</a:t>
            </a:r>
            <a:r>
              <a:rPr lang="zh-CN" altLang="en-US"/>
              <a:t>平台，大幅降低机器人大模型应用的门槛</a:t>
            </a:r>
            <a:r>
              <a:rPr lang="en-US" altLang="zh-CN"/>
              <a:t> </a:t>
            </a:r>
            <a:r>
              <a:rPr lang="zh-CN" altLang="en-US"/>
              <a:t>。我们的目标是打造一个专为机器人学习场景设计的、开箱即用的解决方案，从而显著加速整个领域的研发迭代周期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1996"/>
          <a:stretch>
            <a:fillRect/>
          </a:stretch>
        </p:blipFill>
        <p:spPr>
          <a:xfrm>
            <a:off x="8334375" y="1593850"/>
            <a:ext cx="2962275" cy="3670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589260" y="4031615"/>
            <a:ext cx="708025" cy="1130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</a:t>
            </a:r>
            <a:r>
              <a:rPr lang="zh-CN" altLang="en-US" dirty="0"/>
              <a:t>选型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8132" y="1032817"/>
            <a:ext cx="10898256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zh-CN" sz="2000" b="1" dirty="0"/>
              <a:t>前端</a:t>
            </a:r>
            <a:r>
              <a:rPr lang="zh-CN" altLang="zh-CN" sz="2000" dirty="0"/>
              <a:t>：</a:t>
            </a:r>
            <a:endParaRPr lang="en-US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编程语言：</a:t>
            </a:r>
            <a:r>
              <a:rPr lang="en-US" altLang="zh-CN" sz="2000" dirty="0" err="1"/>
              <a:t>JavaSript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框架：</a:t>
            </a:r>
            <a:r>
              <a:rPr lang="en-US" altLang="zh-CN" sz="2000" dirty="0"/>
              <a:t>React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000" b="1" dirty="0"/>
              <a:t>后端</a:t>
            </a:r>
            <a:r>
              <a:rPr lang="zh-CN" altLang="zh-CN" sz="2000" dirty="0"/>
              <a:t>：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编程语言：</a:t>
            </a:r>
            <a:r>
              <a:rPr lang="en-US" altLang="zh-CN" sz="2000" dirty="0"/>
              <a:t>Python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通信框架：</a:t>
            </a:r>
            <a:r>
              <a:rPr lang="en-US" altLang="zh-CN" sz="2000" dirty="0" err="1"/>
              <a:t>FastAPI</a:t>
            </a:r>
            <a:r>
              <a:rPr lang="zh-CN" altLang="zh-CN" sz="2000" dirty="0"/>
              <a:t>（前端通信）</a:t>
            </a:r>
            <a:r>
              <a:rPr lang="zh-CN" altLang="en-US" sz="2000" dirty="0"/>
              <a:t>、</a:t>
            </a:r>
            <a:r>
              <a:rPr lang="en-US" altLang="zh-CN" sz="2000" dirty="0"/>
              <a:t>RabbitMQ</a:t>
            </a:r>
            <a:r>
              <a:rPr lang="zh-CN" altLang="zh-CN" sz="2000" dirty="0"/>
              <a:t>（训练端通信）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数据库：</a:t>
            </a:r>
            <a:r>
              <a:rPr lang="en-US" altLang="zh-CN" sz="2000" dirty="0"/>
              <a:t>PostgreSQL</a:t>
            </a:r>
            <a:r>
              <a:rPr lang="zh-CN" altLang="zh-CN" sz="2000" dirty="0"/>
              <a:t>（用户数据，训练参数）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minIO</a:t>
            </a:r>
            <a:r>
              <a:rPr lang="zh-CN" altLang="zh-CN" sz="2000" dirty="0"/>
              <a:t>（</a:t>
            </a:r>
            <a:r>
              <a:rPr lang="zh-CN" altLang="zh-CN" sz="2000" dirty="0"/>
              <a:t>分布式对象</a:t>
            </a:r>
            <a:r>
              <a:rPr lang="zh-CN" altLang="zh-CN" sz="2000" dirty="0"/>
              <a:t>存储）</a:t>
            </a:r>
            <a:endParaRPr lang="en-US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000" b="1" dirty="0"/>
              <a:t>训练端</a:t>
            </a:r>
            <a:r>
              <a:rPr lang="zh-CN" altLang="zh-CN" sz="2000" dirty="0"/>
              <a:t>：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编程语言：</a:t>
            </a:r>
            <a:r>
              <a:rPr lang="en-US" altLang="zh-CN" sz="2000" dirty="0"/>
              <a:t>Python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训练框架：</a:t>
            </a:r>
            <a:r>
              <a:rPr lang="en-US" altLang="zh-CN" sz="2000" dirty="0" err="1"/>
              <a:t>PyTorch</a:t>
            </a:r>
            <a:r>
              <a:rPr lang="zh-CN" altLang="en-US" sz="2000" dirty="0"/>
              <a:t>、</a:t>
            </a:r>
            <a:r>
              <a:rPr lang="en-US" altLang="zh-CN" sz="2000" dirty="0"/>
              <a:t>Ray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选用的基础模型：</a:t>
            </a:r>
            <a:r>
              <a:rPr lang="en-US" altLang="zh-CN" sz="2000" dirty="0" err="1"/>
              <a:t>LeRobot</a:t>
            </a:r>
            <a:r>
              <a:rPr lang="zh-CN" altLang="zh-CN" sz="2000" dirty="0"/>
              <a:t>集成的</a:t>
            </a:r>
            <a:r>
              <a:rPr lang="en-US" altLang="zh-CN" sz="2000" dirty="0"/>
              <a:t>ACT</a:t>
            </a:r>
            <a:r>
              <a:rPr lang="zh-CN" altLang="en-US" sz="2000" dirty="0"/>
              <a:t>、</a:t>
            </a:r>
            <a:r>
              <a:rPr lang="en-US" altLang="zh-CN" sz="2000" dirty="0"/>
              <a:t>Diffusion</a:t>
            </a:r>
            <a:r>
              <a:rPr lang="zh-CN" altLang="zh-CN" sz="2000" dirty="0"/>
              <a:t>模型算法</a:t>
            </a:r>
            <a:endParaRPr lang="en-US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zh-CN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zh-CN" sz="2000" b="1" dirty="0"/>
              <a:t>部署方式</a:t>
            </a:r>
            <a:r>
              <a:rPr lang="zh-CN" altLang="zh-CN" sz="2000" dirty="0"/>
              <a:t>：</a:t>
            </a:r>
            <a:endParaRPr lang="zh-CN" altLang="zh-CN" sz="20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zh-CN" sz="2000" dirty="0"/>
              <a:t>容器：</a:t>
            </a:r>
            <a:r>
              <a:rPr lang="en-US" altLang="zh-CN" sz="2000" dirty="0"/>
              <a:t>Docker、Docker </a:t>
            </a:r>
            <a:r>
              <a:rPr lang="en-US" altLang="zh-CN" sz="2000" dirty="0"/>
              <a:t>Compose</a:t>
            </a:r>
            <a:endParaRPr lang="en-US" altLang="zh-CN" sz="2000" dirty="0"/>
          </a:p>
          <a:p>
            <a:pPr marL="457200" lvl="0" indent="-457200">
              <a:buFont typeface="Arial" panose="020B0604020202090204" pitchFamily="34" charset="0"/>
              <a:buAutoNum type="arabicPeriod"/>
            </a:pPr>
            <a:endParaRPr lang="zh-CN" altLang="en-US" sz="20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8446135" y="927100"/>
            <a:ext cx="1471930" cy="13030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690293" y="4371658"/>
            <a:ext cx="2314575" cy="197167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0235565" y="2151380"/>
            <a:ext cx="1875790" cy="93789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9918065" y="3239135"/>
            <a:ext cx="2074545" cy="103759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9987280" y="641985"/>
            <a:ext cx="2124075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3" y="332881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7369" y="3540586"/>
            <a:ext cx="399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>
                    <a:lumMod val="50000"/>
                    <a:alpha val="90000"/>
                  </a:schemeClr>
                </a:solidFill>
              </a:rPr>
              <a:t>System Display</a:t>
            </a:r>
            <a:endParaRPr lang="en-US" altLang="zh-CN" sz="2400" b="1" i="1" dirty="0">
              <a:solidFill>
                <a:schemeClr val="bg1">
                  <a:lumMod val="50000"/>
                  <a:alpha val="9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1908" y="2774325"/>
            <a:ext cx="35674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系统</a:t>
            </a:r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展示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微信图片_2025-07-17_174308_820"/>
          <p:cNvPicPr>
            <a:picLocks noChangeAspect="1"/>
          </p:cNvPicPr>
          <p:nvPr/>
        </p:nvPicPr>
        <p:blipFill>
          <a:blip r:embed="rId1"/>
          <a:srcRect l="2615" r="3386"/>
          <a:stretch>
            <a:fillRect/>
          </a:stretch>
        </p:blipFill>
        <p:spPr>
          <a:xfrm>
            <a:off x="0" y="-122555"/>
            <a:ext cx="12192635" cy="8312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3" y="332881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7369" y="3540586"/>
            <a:ext cx="39965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>
                    <a:lumMod val="50000"/>
                    <a:alpha val="90000"/>
                  </a:schemeClr>
                </a:solidFill>
              </a:rPr>
              <a:t>Architecture Design</a:t>
            </a:r>
            <a:endParaRPr lang="en-US" altLang="zh-CN" sz="2400" b="1" i="1" dirty="0">
              <a:solidFill>
                <a:schemeClr val="bg1">
                  <a:lumMod val="50000"/>
                  <a:alpha val="90000"/>
                </a:schemeClr>
              </a:solidFill>
            </a:endParaRPr>
          </a:p>
          <a:p>
            <a:pPr algn="ctr"/>
            <a:endParaRPr lang="en-US" altLang="zh-CN" sz="2400" b="1" i="1" dirty="0">
              <a:solidFill>
                <a:schemeClr val="bg1">
                  <a:lumMod val="50000"/>
                  <a:alpha val="9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21908" y="2774325"/>
            <a:ext cx="35674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架构</a:t>
            </a:r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设计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98905" y="767080"/>
            <a:ext cx="338963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srgbClr val="C8161E"/>
                </a:solidFill>
              </a:rPr>
              <a:t>用户基本功能</a:t>
            </a:r>
            <a:r>
              <a:rPr lang="en-US" altLang="zh-CN" sz="2000" dirty="0"/>
              <a:t>：</a:t>
            </a:r>
            <a:endParaRPr lang="en-US" altLang="zh-CN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登入</a:t>
            </a:r>
            <a:r>
              <a:rPr lang="en-US" altLang="zh-CN" sz="2000" dirty="0"/>
              <a:t>，</a:t>
            </a:r>
            <a:r>
              <a:rPr lang="zh-CN" altLang="en-US" sz="2000" dirty="0"/>
              <a:t>登出</a:t>
            </a:r>
            <a:r>
              <a:rPr lang="en-US" altLang="zh-CN" sz="2000" dirty="0"/>
              <a:t>，</a:t>
            </a:r>
            <a:r>
              <a:rPr lang="zh-CN" altLang="en-US" sz="2000" dirty="0"/>
              <a:t>注册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管理员</a:t>
            </a:r>
            <a:endParaRPr lang="zh-CN" altLang="en-US" sz="2000" dirty="0"/>
          </a:p>
          <a:p>
            <a:pPr marL="342900" lvl="0" indent="-342900">
              <a:buFont typeface="+mj-lt"/>
              <a:buAutoNum type="arabicPeriod"/>
            </a:pPr>
            <a:endParaRPr lang="zh-CN" altLang="en-US" sz="2000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dirty="0">
                <a:solidFill>
                  <a:srgbClr val="C8161E"/>
                </a:solidFill>
              </a:rPr>
              <a:t>数据中心</a:t>
            </a:r>
            <a:r>
              <a:rPr lang="en-US" altLang="zh-CN" sz="2000" dirty="0"/>
              <a:t>：</a:t>
            </a:r>
            <a:endParaRPr lang="en-US" altLang="zh-CN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上传</a:t>
            </a:r>
            <a:r>
              <a:rPr lang="zh-CN" altLang="en-US" sz="2000" dirty="0"/>
              <a:t>数据集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删除</a:t>
            </a:r>
            <a:r>
              <a:rPr lang="zh-CN" altLang="en-US" sz="2000" dirty="0"/>
              <a:t>数据集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数据集修改与</a:t>
            </a:r>
            <a:r>
              <a:rPr lang="zh-CN" altLang="en-US" sz="2000" dirty="0"/>
              <a:t>管理</a:t>
            </a:r>
            <a:endParaRPr lang="zh-CN" altLang="en-US" sz="2000" dirty="0"/>
          </a:p>
          <a:p>
            <a:pPr marL="800100" lvl="1" indent="-342900">
              <a:buFont typeface="+mj-lt"/>
              <a:buAutoNum type="arabicPeriod"/>
            </a:pPr>
            <a:endParaRPr lang="zh-CN" altLang="en-US" sz="2000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dirty="0">
                <a:solidFill>
                  <a:srgbClr val="C8161E"/>
                </a:solidFill>
              </a:rPr>
              <a:t>训练中心</a:t>
            </a:r>
            <a:r>
              <a:rPr lang="en-US" altLang="zh-CN" sz="2000" dirty="0"/>
              <a:t>：</a:t>
            </a:r>
            <a:endParaRPr lang="en-US" altLang="zh-CN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发起训练任务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选择</a:t>
            </a:r>
            <a:r>
              <a:rPr lang="zh-CN" altLang="en-US" sz="2000" dirty="0"/>
              <a:t>模型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选择</a:t>
            </a:r>
            <a:r>
              <a:rPr lang="zh-CN" altLang="en-US" sz="2000" dirty="0"/>
              <a:t>参数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下载训练</a:t>
            </a:r>
            <a:r>
              <a:rPr lang="zh-CN" altLang="en-US" sz="2000" dirty="0"/>
              <a:t>结果</a:t>
            </a:r>
            <a:endParaRPr lang="zh-CN" altLang="en-US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管理训练</a:t>
            </a:r>
            <a:r>
              <a:rPr lang="zh-CN" altLang="en-US" sz="2000" dirty="0"/>
              <a:t>任务</a:t>
            </a:r>
            <a:endParaRPr lang="zh-CN" altLang="en-US" sz="2000" dirty="0"/>
          </a:p>
          <a:p>
            <a:pPr marL="800100" lvl="1" indent="-342900">
              <a:buFont typeface="+mj-lt"/>
              <a:buAutoNum type="arabicPeriod"/>
            </a:pPr>
            <a:endParaRPr lang="zh-CN" altLang="en-US" sz="2000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dirty="0">
                <a:solidFill>
                  <a:srgbClr val="C8161E"/>
                </a:solidFill>
              </a:rPr>
              <a:t>评估中心</a:t>
            </a:r>
            <a:r>
              <a:rPr lang="en-US" altLang="zh-CN" sz="2000" dirty="0"/>
              <a:t>：</a:t>
            </a:r>
            <a:endParaRPr lang="en-US" altLang="zh-CN" sz="20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2000" dirty="0"/>
              <a:t>模型参数</a:t>
            </a:r>
            <a:r>
              <a:rPr lang="zh-CN" altLang="en-US" sz="2000" dirty="0"/>
              <a:t>评估</a:t>
            </a:r>
            <a:endParaRPr lang="zh-CN" altLang="en-US" sz="2000" dirty="0"/>
          </a:p>
          <a:p>
            <a:pPr lvl="1" indent="0">
              <a:buFont typeface="+mj-lt"/>
              <a:buNone/>
            </a:pPr>
            <a:endParaRPr lang="zh-CN" altLang="en-US" sz="2000" dirty="0"/>
          </a:p>
          <a:p>
            <a:pPr marL="800100" lvl="1" indent="-342900">
              <a:buFont typeface="+mj-lt"/>
              <a:buAutoNum type="arabicPeriod"/>
            </a:pPr>
            <a:endParaRPr lang="zh-CN" altLang="en-US" sz="2000" dirty="0"/>
          </a:p>
          <a:p>
            <a:pPr marL="0" lvl="0" indent="0">
              <a:buFont typeface="+mj-lt"/>
              <a:buNone/>
            </a:pPr>
            <a:endParaRPr lang="zh-CN" altLang="en-US" sz="2000" dirty="0"/>
          </a:p>
        </p:txBody>
      </p:sp>
      <p:pic>
        <p:nvPicPr>
          <p:cNvPr id="11393573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0" y="206375"/>
            <a:ext cx="5016500" cy="62325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0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1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2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3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4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5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6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17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3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4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5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6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7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8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ags/tag9.xml><?xml version="1.0" encoding="utf-8"?>
<p:tagLst xmlns:p="http://schemas.openxmlformats.org/presentationml/2006/main">
  <p:tag name="KSO_WM_DIAGRAM_VIRTUALLY_FRAME" val="{&quot;height&quot;:429.46755905511856,&quot;left&quot;:77.8686614173228,&quot;top&quot;:70.24984251968503,&quot;width&quot;:817.6206299212599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2766</Words>
  <Application>WPS 文字</Application>
  <PresentationFormat>宽屏</PresentationFormat>
  <Paragraphs>272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27</vt:i4>
      </vt:variant>
    </vt:vector>
  </HeadingPairs>
  <TitlesOfParts>
    <vt:vector size="57" baseType="lpstr">
      <vt:lpstr>Arial</vt:lpstr>
      <vt:lpstr>宋体</vt:lpstr>
      <vt:lpstr>Wingdings</vt:lpstr>
      <vt:lpstr>Calibri</vt:lpstr>
      <vt:lpstr>等线</vt:lpstr>
      <vt:lpstr>微软雅黑</vt:lpstr>
      <vt:lpstr>汉仪旗黑</vt:lpstr>
      <vt:lpstr>Segoe UI</vt:lpstr>
      <vt:lpstr>Segoe UI Light</vt:lpstr>
      <vt:lpstr>苹方-简</vt:lpstr>
      <vt:lpstr>宋体</vt:lpstr>
      <vt:lpstr>Arial Unicode MS</vt:lpstr>
      <vt:lpstr>Helvetica Neue</vt:lpstr>
      <vt:lpstr>Century Gothic</vt:lpstr>
      <vt:lpstr>宋体-简</vt:lpstr>
      <vt:lpstr>微软雅黑</vt:lpstr>
      <vt:lpstr>等线</vt:lpstr>
      <vt:lpstr>Office 主题​​</vt:lpstr>
      <vt:lpstr>1_OfficePLUS</vt:lpstr>
      <vt:lpstr>1_Office 主题​​</vt:lpstr>
      <vt:lpstr>2_Office 主题​​</vt:lpstr>
      <vt:lpstr>3_Office 主题​​</vt:lpstr>
      <vt:lpstr>6_Office 主题​​</vt:lpstr>
      <vt:lpstr>7_Office 主题​​</vt:lpstr>
      <vt:lpstr>8_Office 主题​​</vt:lpstr>
      <vt:lpstr>9_Office 主题​​</vt:lpstr>
      <vt:lpstr>11_Office 主题​​</vt:lpstr>
      <vt:lpstr>12_Office 主题​​</vt:lpstr>
      <vt:lpstr>13_Office 主题​​</vt:lpstr>
      <vt:lpstr>14_Office 主题​​</vt:lpstr>
      <vt:lpstr>RoboTrain：具身智能云端训练和推理平台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师文翔</cp:lastModifiedBy>
  <cp:revision>132</cp:revision>
  <dcterms:created xsi:type="dcterms:W3CDTF">2025-07-18T06:50:40Z</dcterms:created>
  <dcterms:modified xsi:type="dcterms:W3CDTF">2025-07-18T06:50:40Z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2052-12.1.21861.21861</vt:lpwstr>
  </property>
  <property fmtid="{D5CDD505-2E9C-101B-9397-08002B2CF9AE}" pid="12" name="ICV">
    <vt:lpwstr>7602A08D5E2BC78EA1C47868AC33BCF5_43</vt:lpwstr>
  </property>
</Properties>
</file>